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38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37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6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slide+xml" PartName="/ppt/slides/slide40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embedTrueTypeFonts="1" strictFirstAndLastChars="0" saveSubsetFonts="1">
  <p:sldMasterIdLst>
    <p:sldMasterId id="2147483662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</p:sldIdLst>
  <p:sldSz cy="5143500" cx="9144000"/>
  <p:notesSz cx="6858000" cy="9144000"/>
  <p:embeddedFontLst>
    <p:embeddedFont>
      <p:font typeface="Roboto"/>
      <p:regular r:id="rId50"/>
      <p:bold r:id="rId51"/>
      <p:italic r:id="rId52"/>
      <p:boldItalic r:id="rId53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5.xml"/><Relationship Id="rId42" Type="http://schemas.openxmlformats.org/officeDocument/2006/relationships/slide" Target="slides/slide37.xml"/><Relationship Id="rId41" Type="http://schemas.openxmlformats.org/officeDocument/2006/relationships/slide" Target="slides/slide36.xml"/><Relationship Id="rId44" Type="http://schemas.openxmlformats.org/officeDocument/2006/relationships/slide" Target="slides/slide39.xml"/><Relationship Id="rId43" Type="http://schemas.openxmlformats.org/officeDocument/2006/relationships/slide" Target="slides/slide38.xml"/><Relationship Id="rId46" Type="http://schemas.openxmlformats.org/officeDocument/2006/relationships/slide" Target="slides/slide41.xml"/><Relationship Id="rId45" Type="http://schemas.openxmlformats.org/officeDocument/2006/relationships/slide" Target="slides/slide40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48" Type="http://schemas.openxmlformats.org/officeDocument/2006/relationships/slide" Target="slides/slide43.xml"/><Relationship Id="rId47" Type="http://schemas.openxmlformats.org/officeDocument/2006/relationships/slide" Target="slides/slide42.xml"/><Relationship Id="rId49" Type="http://schemas.openxmlformats.org/officeDocument/2006/relationships/slide" Target="slides/slide44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33" Type="http://schemas.openxmlformats.org/officeDocument/2006/relationships/slide" Target="slides/slide28.xml"/><Relationship Id="rId32" Type="http://schemas.openxmlformats.org/officeDocument/2006/relationships/slide" Target="slides/slide27.xml"/><Relationship Id="rId35" Type="http://schemas.openxmlformats.org/officeDocument/2006/relationships/slide" Target="slides/slide30.xml"/><Relationship Id="rId34" Type="http://schemas.openxmlformats.org/officeDocument/2006/relationships/slide" Target="slides/slide29.xml"/><Relationship Id="rId37" Type="http://schemas.openxmlformats.org/officeDocument/2006/relationships/slide" Target="slides/slide32.xml"/><Relationship Id="rId36" Type="http://schemas.openxmlformats.org/officeDocument/2006/relationships/slide" Target="slides/slide31.xml"/><Relationship Id="rId39" Type="http://schemas.openxmlformats.org/officeDocument/2006/relationships/slide" Target="slides/slide34.xml"/><Relationship Id="rId38" Type="http://schemas.openxmlformats.org/officeDocument/2006/relationships/slide" Target="slides/slide33.xml"/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9" Type="http://schemas.openxmlformats.org/officeDocument/2006/relationships/slide" Target="slides/slide24.xml"/><Relationship Id="rId51" Type="http://schemas.openxmlformats.org/officeDocument/2006/relationships/font" Target="fonts/Roboto-bold.fntdata"/><Relationship Id="rId50" Type="http://schemas.openxmlformats.org/officeDocument/2006/relationships/font" Target="fonts/Roboto-regular.fntdata"/><Relationship Id="rId53" Type="http://schemas.openxmlformats.org/officeDocument/2006/relationships/font" Target="fonts/Roboto-boldItalic.fntdata"/><Relationship Id="rId52" Type="http://schemas.openxmlformats.org/officeDocument/2006/relationships/font" Target="fonts/Roboto-italic.fntdata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://irishsolarenergy.org/solar-energy" TargetMode="External"/><Relationship Id="rId3" Type="http://schemas.openxmlformats.org/officeDocument/2006/relationships/hyperlink" Target="https://www.startlandnews.com/2019/02/atonix-digital-black-veatch/" TargetMode="External"/><Relationship Id="rId4" Type="http://schemas.openxmlformats.org/officeDocument/2006/relationships/hyperlink" Target="https://www.bv.com/" TargetMode="External"/><Relationship Id="rId5" Type="http://schemas.openxmlformats.org/officeDocument/2006/relationships/hyperlink" Target="http://www.sunwindenergy.com/photovoltaics/hungarys-largest-solar-power-plant-now-operational" TargetMode="Externa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Title slide (title, team, advisor, and client info)</a:t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5827190f17_0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" name="Google Shape;128;g5827190f17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Tam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487b28d59a_2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" name="Google Shape;135;g487b28d59a_2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Chufu</a:t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5827190f17_2_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" name="Google Shape;140;g5827190f17_2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Chufu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487b28d59a_0_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" name="Google Shape;146;g487b28d59a_0_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Chufu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Before we started our project we looked at the market for </a:t>
            </a:r>
            <a:r>
              <a:rPr lang="en"/>
              <a:t>similar</a:t>
            </a:r>
            <a:r>
              <a:rPr lang="en"/>
              <a:t> projects. </a:t>
            </a:r>
            <a:r>
              <a:rPr lang="en"/>
              <a:t>Even Though</a:t>
            </a:r>
            <a:r>
              <a:rPr lang="en"/>
              <a:t> there are alot of solar </a:t>
            </a:r>
            <a:r>
              <a:rPr lang="en"/>
              <a:t>project in the market, the MISO north star solar project is more similar to our project in term of the power flow generation and the substation. </a:t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g487b28d59a_2_5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" name="Google Shape;153;g487b28d59a_2_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Chufu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We chose the location based on 9 factors: Solar radiation, Land size and price, Sunny days per year, Elevation, State financial incentives ranking, Total cost of solar power plant, Extra land for substation and expansion, More cost-effective than the rest of the Nation, and Distance to the nearest city/town.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We compare between 6 locations, and Estancia, NM was the best one.</a:t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487b28d59a_3_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" name="Google Shape;161;g487b28d59a_3_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Chufu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48802d60d4_1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" name="Google Shape;167;g48802d60d4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Chufu</a:t>
            </a:r>
            <a:endParaRPr sz="18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800">
                <a:solidFill>
                  <a:schemeClr val="dk1"/>
                </a:solidFill>
              </a:rPr>
              <a:t>IEEE Guide for Safety in AC Substation Grounding</a:t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g487b28d59a_3_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" name="Google Shape;174;g487b28d59a_3_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Chufu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56b46d0ca1_4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" name="Google Shape;180;g56b46d0ca1_4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Nur</a:t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489ab0d47e_7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" name="Google Shape;185;g489ab0d47e_7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56b46d0fe2_0_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Google Shape;79;g56b46d0fe2_0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489ab0d47e_6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" name="Google Shape;192;g489ab0d47e_6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489ab0d47e_0_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" name="Google Shape;199;g489ab0d47e_0_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Nur</a:t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g489ab0d47e_6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5" name="Google Shape;205;g489ab0d47e_6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Nur</a:t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g56b46d0ca1_4_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2" name="Google Shape;212;g56b46d0ca1_4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Nur</a:t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g489b2a1f7f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7" name="Google Shape;217;g489b2a1f7f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solidFill>
                  <a:schemeClr val="dk1"/>
                </a:solidFill>
              </a:rPr>
              <a:t>Key protection: foundation of our project</a:t>
            </a:r>
            <a:endParaRPr sz="6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solidFill>
                  <a:schemeClr val="dk1"/>
                </a:solidFill>
              </a:rPr>
              <a:t>By using the key protection diagram, we were able to create the feeder and collector drawings to connect solar plant to the substation</a:t>
            </a:r>
            <a:endParaRPr sz="6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6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solidFill>
                  <a:schemeClr val="dk1"/>
                </a:solidFill>
              </a:rPr>
              <a:t>In the beginning of the project, our clients gave us standard protection &amp; controls schematics and we had to edit these drawings based on the single line diagram and project scope document that they gave us. The project scope document tells us how </a:t>
            </a:r>
            <a:endParaRPr sz="6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6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solidFill>
                  <a:schemeClr val="dk1"/>
                </a:solidFill>
              </a:rPr>
              <a:t>And we used AutoCAD to edit these drawings.</a:t>
            </a:r>
            <a:endParaRPr sz="6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6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solidFill>
                  <a:schemeClr val="dk1"/>
                </a:solidFill>
              </a:rPr>
              <a:t>After we finished the drawings, we designed the grounding grid for the substation.</a:t>
            </a:r>
            <a:endParaRPr sz="6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6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600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g58f926ed18_0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3" name="Google Shape;223;g58f926ed18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g56db2c9cc2_2_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9" name="Google Shape;229;g56db2c9cc2_2_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g512aa579c8_0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5" name="Google Shape;235;g512aa579c8_0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Nur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g5827190f17_2_3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2" name="Google Shape;242;g5827190f17_2_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Kat</a:t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g487b28d59a_0_7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7" name="Google Shape;247;g487b28d59a_0_7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Kat</a:t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48456c47a1_1_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" name="Google Shape;86;g48456c47a1_1_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Tam</a:t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g56b46d0ca1_3_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3" name="Google Shape;253;g56b46d0ca1_3_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Kat</a:t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g5827190f17_2_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0" name="Google Shape;260;g5827190f17_2_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Kat</a:t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g512aa579c8_3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6" name="Google Shape;266;g512aa579c8_3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Kat</a:t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g487b28d59a_3_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2" name="Google Shape;272;g487b28d59a_3_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Kat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Article 300.50, Table 300.50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Direct-Buried Cables under general condition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Voltage over 1000V through 22kV</a:t>
            </a:r>
            <a:endParaRPr/>
          </a:p>
          <a:p>
            <a:pPr indent="-298450" lvl="2" marL="13716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750mm or 30inches underground for solar power plant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Voltage over 22kV through 40kV</a:t>
            </a:r>
            <a:endParaRPr/>
          </a:p>
          <a:p>
            <a:pPr indent="-298450" lvl="2" marL="13716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>
                <a:solidFill>
                  <a:schemeClr val="dk1"/>
                </a:solidFill>
              </a:rPr>
              <a:t>900mm or 36inches underground for feeder line and up to the lowside of substation design that has 34.5kV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Voltage over 40kV</a:t>
            </a:r>
            <a:endParaRPr/>
          </a:p>
          <a:p>
            <a:pPr indent="-298450" lvl="2" marL="13716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1000mm or 42inches underground, will be on highside of substation design</a:t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g590eea42f3_1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9" name="Google Shape;279;g590eea42f3_1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Kat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Article 300.50, Table 300.50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Direct-Buried Cables under general condition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Voltage over 1000V through 22kV</a:t>
            </a:r>
            <a:endParaRPr/>
          </a:p>
          <a:p>
            <a:pPr indent="-298450" lvl="2" marL="13716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750mm or 30inches underground for solar power plant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Voltage over 22kV through 40kV</a:t>
            </a:r>
            <a:endParaRPr/>
          </a:p>
          <a:p>
            <a:pPr indent="-298450" lvl="2" marL="13716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>
                <a:solidFill>
                  <a:schemeClr val="dk1"/>
                </a:solidFill>
              </a:rPr>
              <a:t>900mm or 36inches underground for feeder line and up to the lowside of substation design that has 34.5kV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Voltage over 40kV</a:t>
            </a:r>
            <a:endParaRPr/>
          </a:p>
          <a:p>
            <a:pPr indent="-298450" lvl="2" marL="13716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1000mm or 42inches underground, will be on highside of substation design</a:t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g56b46d0ca1_3_5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5" name="Google Shape;285;g56b46d0ca1_3_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YJ</a:t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g58c9b2adbd_3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0" name="Google Shape;290;g58c9b2adbd_3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YJ</a:t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94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g56e7a3bdda_0_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6" name="Google Shape;296;g56e7a3bdda_0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YJ</a:t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00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g56b46d0ca1_3_4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2" name="Google Shape;302;g56b46d0ca1_3_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YJ</a:t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06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g56b46d0ca1_2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8" name="Google Shape;308;g56b46d0ca1_2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YJ</a:t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487b28d59a_0_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Google Shape;92;g487b28d59a_0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Tam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13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g5827190f17_2_30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5" name="Google Shape;315;g5827190f17_2_30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YJ</a:t>
            </a: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20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g5827190f17_2_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2" name="Google Shape;322;g5827190f17_2_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YJ</a:t>
            </a: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26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g48456c47a1_1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8" name="Google Shape;328;g48456c47a1_1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YJ</a:t>
            </a: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32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g487b28d59a_0_9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4" name="Google Shape;334;g487b28d59a_0_9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37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g5827190f17_2_3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9" name="Google Shape;339;g5827190f17_2_3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Image Cite: 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rPr lang="en" u="sng">
                <a:solidFill>
                  <a:schemeClr val="hlink"/>
                </a:solidFill>
                <a:hlinkClick r:id="rId2"/>
              </a:rPr>
              <a:t>http://irishsolarenergy.org/solar-energy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rPr lang="en" u="sng">
                <a:solidFill>
                  <a:schemeClr val="hlink"/>
                </a:solidFill>
                <a:hlinkClick r:id="rId3"/>
              </a:rPr>
              <a:t>https://www.startlandnews.com/2019/02/atonix-digital-black-veatch/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rPr lang="en" u="sng">
                <a:solidFill>
                  <a:schemeClr val="hlink"/>
                </a:solidFill>
                <a:hlinkClick r:id="rId4"/>
              </a:rPr>
              <a:t>https://www.bv.com/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rPr lang="en" u="sng">
                <a:solidFill>
                  <a:schemeClr val="hlink"/>
                </a:solidFill>
                <a:hlinkClick r:id="rId5"/>
              </a:rPr>
              <a:t>http://www.sunwindenergy.com/photovoltaics/hungarys-largest-solar-power-plant-now-operational</a:t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487b28d59a_2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487b28d59a_2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Tam</a:t>
            </a:r>
            <a:endParaRPr>
              <a:solidFill>
                <a:schemeClr val="dk1"/>
              </a:solidFill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dk1"/>
              </a:solidFill>
            </a:endParaRPr>
          </a:p>
          <a:p>
            <a:pPr indent="-292100" lvl="0" marL="4572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000"/>
              <a:buAutoNum type="arabicPeriod"/>
            </a:pPr>
            <a:r>
              <a:rPr lang="en" sz="1000">
                <a:solidFill>
                  <a:schemeClr val="dk1"/>
                </a:solidFill>
              </a:rPr>
              <a:t>Problem Statement</a:t>
            </a:r>
            <a:endParaRPr sz="1000">
              <a:solidFill>
                <a:schemeClr val="dk1"/>
              </a:solidFill>
            </a:endParaRPr>
          </a:p>
          <a:p>
            <a:pPr indent="-292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AutoNum type="arabicPeriod"/>
            </a:pPr>
            <a:r>
              <a:rPr lang="en" sz="1000">
                <a:solidFill>
                  <a:schemeClr val="dk1"/>
                </a:solidFill>
              </a:rPr>
              <a:t>Conceptual Sketch</a:t>
            </a:r>
            <a:endParaRPr sz="1000">
              <a:solidFill>
                <a:schemeClr val="dk1"/>
              </a:solidFill>
            </a:endParaRPr>
          </a:p>
          <a:p>
            <a:pPr indent="-292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AutoNum type="arabicPeriod"/>
            </a:pPr>
            <a:r>
              <a:rPr lang="en" sz="1000">
                <a:solidFill>
                  <a:schemeClr val="dk1"/>
                </a:solidFill>
              </a:rPr>
              <a:t> Functional Requirements</a:t>
            </a:r>
            <a:endParaRPr sz="1000">
              <a:solidFill>
                <a:schemeClr val="dk1"/>
              </a:solidFill>
            </a:endParaRPr>
          </a:p>
          <a:p>
            <a:pPr indent="-292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AutoNum type="arabicPeriod"/>
            </a:pPr>
            <a:r>
              <a:rPr lang="en" sz="1000">
                <a:solidFill>
                  <a:schemeClr val="dk1"/>
                </a:solidFill>
              </a:rPr>
              <a:t>Non-functional Requirements</a:t>
            </a:r>
            <a:endParaRPr sz="1000">
              <a:solidFill>
                <a:schemeClr val="dk1"/>
              </a:solidFill>
            </a:endParaRPr>
          </a:p>
          <a:p>
            <a:pPr indent="-292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AutoNum type="arabicPeriod"/>
            </a:pPr>
            <a:r>
              <a:rPr lang="en" sz="1000">
                <a:solidFill>
                  <a:schemeClr val="dk1"/>
                </a:solidFill>
              </a:rPr>
              <a:t>Technical/Other Constraints/Considerations, Market survey – articulate what makes your project unique</a:t>
            </a:r>
            <a:endParaRPr sz="1000">
              <a:solidFill>
                <a:schemeClr val="dk1"/>
              </a:solidFill>
            </a:endParaRPr>
          </a:p>
          <a:p>
            <a:pPr indent="-292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AutoNum type="arabicPeriod"/>
            </a:pPr>
            <a:r>
              <a:rPr lang="en" sz="1000">
                <a:solidFill>
                  <a:schemeClr val="dk1"/>
                </a:solidFill>
              </a:rPr>
              <a:t>Potential Risks &amp; Mitigation , Resource/Cost Estimate , Project Milestones &amp; Schedule</a:t>
            </a:r>
            <a:endParaRPr sz="10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100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487b28d59a_0_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" name="Google Shape;104;g487b28d59a_0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Tam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487b28d59a_0_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" name="Google Shape;110;g487b28d59a_0_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Tam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Font typeface="Times New Roman"/>
              <a:buChar char="●"/>
            </a:pPr>
            <a:r>
              <a:rPr lang="en" sz="1200">
                <a:latin typeface="Times New Roman"/>
                <a:ea typeface="Times New Roman"/>
                <a:cs typeface="Times New Roman"/>
                <a:sym typeface="Times New Roman"/>
              </a:rPr>
              <a:t> The solar racks consist of 238032 solar panels which generate DC power.</a:t>
            </a:r>
            <a:endParaRPr sz="12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Times New Roman"/>
              <a:buChar char="●"/>
            </a:pPr>
            <a:r>
              <a:rPr lang="en" sz="1200">
                <a:latin typeface="Times New Roman"/>
                <a:ea typeface="Times New Roman"/>
                <a:cs typeface="Times New Roman"/>
                <a:sym typeface="Times New Roman"/>
              </a:rPr>
              <a:t> The panels are connected to strings and each string has 19 panels connected to it.</a:t>
            </a:r>
            <a:endParaRPr sz="12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 sz="120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" sz="1200"/>
              <a:t>To bring several Solar strings output together and consolidate incoming power into main feed we will be using about 792 CBs.</a:t>
            </a:r>
            <a:endParaRPr sz="1200"/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 sz="1200"/>
              <a:t>To convert the combined output voltage from DC to AC the plant will have about 36 inverters and each inverter will be attached to step-up transformer.</a:t>
            </a:r>
            <a:endParaRPr sz="1200"/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 sz="1200"/>
              <a:t>We will have three feeders that’s carrying about 409 A each, attached to 34.5 KV bus.</a:t>
            </a:r>
            <a:endParaRPr sz="1200"/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 sz="1200"/>
              <a:t>At the end the substation will have another step-up transformer to</a:t>
            </a:r>
            <a:br>
              <a:rPr lang="en" sz="1200"/>
            </a:br>
            <a:r>
              <a:rPr lang="en" sz="1200"/>
              <a:t>raise the voltage to 115 KV transmission level.</a:t>
            </a:r>
            <a:endParaRPr sz="120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487b28d59a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" name="Google Shape;116;g487b28d59a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04800" lvl="0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-"/>
            </a:pPr>
            <a:r>
              <a:rPr lang="en" sz="1200">
                <a:solidFill>
                  <a:schemeClr val="dk1"/>
                </a:solidFill>
              </a:rPr>
              <a:t>DC Voltage: 1000 V</a:t>
            </a:r>
            <a:endParaRPr sz="1200">
              <a:solidFill>
                <a:schemeClr val="dk1"/>
              </a:solidFill>
            </a:endParaRPr>
          </a:p>
          <a:p>
            <a:pPr indent="-304800" lvl="0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-"/>
            </a:pPr>
            <a:r>
              <a:rPr lang="en" sz="1200">
                <a:solidFill>
                  <a:schemeClr val="dk1"/>
                </a:solidFill>
              </a:rPr>
              <a:t>Inverter: Eaton 1666kW</a:t>
            </a:r>
            <a:endParaRPr sz="1200">
              <a:solidFill>
                <a:schemeClr val="dk1"/>
              </a:solidFill>
            </a:endParaRPr>
          </a:p>
          <a:p>
            <a:pPr indent="-304800" lvl="0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-"/>
            </a:pPr>
            <a:r>
              <a:rPr lang="en" sz="1200">
                <a:solidFill>
                  <a:schemeClr val="dk1"/>
                </a:solidFill>
              </a:rPr>
              <a:t>Panel: Hanwha 325W</a:t>
            </a:r>
            <a:endParaRPr sz="1200">
              <a:solidFill>
                <a:schemeClr val="dk1"/>
              </a:solidFill>
            </a:endParaRPr>
          </a:p>
          <a:p>
            <a:pPr indent="-304800" lvl="0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-"/>
            </a:pPr>
            <a:r>
              <a:rPr lang="en" sz="1200">
                <a:solidFill>
                  <a:schemeClr val="dk1"/>
                </a:solidFill>
              </a:rPr>
              <a:t>ILR: 1.30</a:t>
            </a:r>
            <a:endParaRPr sz="1200">
              <a:solidFill>
                <a:schemeClr val="dk1"/>
              </a:solidFill>
            </a:endParaRPr>
          </a:p>
          <a:p>
            <a:pPr indent="-304800" lvl="0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-"/>
            </a:pPr>
            <a:r>
              <a:rPr lang="en" sz="1200">
                <a:solidFill>
                  <a:schemeClr val="dk1"/>
                </a:solidFill>
              </a:rPr>
              <a:t>Fixed rack system</a:t>
            </a:r>
            <a:endParaRPr sz="120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5827190f17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Google Shape;122;g5827190f17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Tam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Despite the fact that the specifications are specified by Client, we did went through the justification for solar panels, and the types of rack system</a:t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2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6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1.jp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1.jp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1.jp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1.jp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 result for black and veatch" id="10" name="Google Shape;10;p2"/>
          <p:cNvPicPr preferRelativeResize="0"/>
          <p:nvPr/>
        </p:nvPicPr>
        <p:blipFill>
          <a:blip r:embed="rId2">
            <a:alphaModFix amt="17000"/>
          </a:blip>
          <a:stretch>
            <a:fillRect/>
          </a:stretch>
        </p:blipFill>
        <p:spPr>
          <a:xfrm>
            <a:off x="0" y="-15625"/>
            <a:ext cx="9173076" cy="5174750"/>
          </a:xfrm>
          <a:prstGeom prst="rect">
            <a:avLst/>
          </a:prstGeom>
          <a:noFill/>
          <a:ln>
            <a:noFill/>
          </a:ln>
          <a:effectLst>
            <a:reflection blurRad="0" dir="5400000" dist="38100" endA="0" endPos="30000" fadeDir="5400012" kx="0" rotWithShape="0" algn="bl" stPos="0" sy="-100000" ky="0"/>
          </a:effectLst>
        </p:spPr>
      </p:pic>
      <p:sp>
        <p:nvSpPr>
          <p:cNvPr id="11" name="Google Shape;11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algn="ctr">
              <a:lnSpc>
                <a:spcPct val="110000"/>
              </a:lnSpc>
              <a:spcBef>
                <a:spcPts val="1500"/>
              </a:spcBef>
              <a:spcAft>
                <a:spcPts val="0"/>
              </a:spcAft>
              <a:buSzPts val="5200"/>
              <a:buNone/>
              <a:defRPr b="1" sz="3000">
                <a:solidFill>
                  <a:srgbClr val="8B0000"/>
                </a:solidFill>
              </a:defRPr>
            </a:lvl1pPr>
            <a:lvl2pPr lvl="1" algn="ctr">
              <a:spcBef>
                <a:spcPts val="80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2" name="Google Shape;12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3" name="Google Shape;13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Main point">
  <p:cSld name="MAIN_POINT">
    <p:spTree>
      <p:nvGrpSpPr>
        <p:cNvPr id="5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Google Shape;52;p11"/>
          <p:cNvPicPr preferRelativeResize="0"/>
          <p:nvPr/>
        </p:nvPicPr>
        <p:blipFill>
          <a:blip r:embed="rId2">
            <a:alphaModFix amt="30000"/>
          </a:blip>
          <a:stretch>
            <a:fillRect/>
          </a:stretch>
        </p:blipFill>
        <p:spPr>
          <a:xfrm>
            <a:off x="1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3" name="Google Shape;53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4" name="Google Shape;54;p1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>
                <a:solidFill>
                  <a:schemeClr val="dk1"/>
                </a:solidFill>
              </a:defRPr>
            </a:lvl1pPr>
            <a:lvl2pPr indent="-317500" lvl="1" marL="9144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indent="-317500" lvl="2" marL="13716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indent="-317500" lvl="3" marL="18288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indent="-317500" lvl="4" marL="22860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indent="-317500" lvl="5" marL="27432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indent="-317500" lvl="6" marL="32004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indent="-317500" lvl="7" marL="36576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indent="-317500" lvl="8" marL="4114800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55" name="Google Shape;55;p1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2800"/>
              <a:buNone/>
              <a:defRPr>
                <a:solidFill>
                  <a:srgbClr val="990000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2800"/>
              <a:buNone/>
              <a:defRPr>
                <a:solidFill>
                  <a:srgbClr val="99000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2800"/>
              <a:buNone/>
              <a:defRPr>
                <a:solidFill>
                  <a:srgbClr val="99000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2800"/>
              <a:buNone/>
              <a:defRPr>
                <a:solidFill>
                  <a:srgbClr val="99000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2800"/>
              <a:buNone/>
              <a:defRPr>
                <a:solidFill>
                  <a:srgbClr val="99000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2800"/>
              <a:buNone/>
              <a:defRPr>
                <a:solidFill>
                  <a:srgbClr val="99000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2800"/>
              <a:buNone/>
              <a:defRPr>
                <a:solidFill>
                  <a:srgbClr val="99000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2800"/>
              <a:buNone/>
              <a:defRPr>
                <a:solidFill>
                  <a:srgbClr val="99000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2800"/>
              <a:buNone/>
              <a:defRPr>
                <a:solidFill>
                  <a:srgbClr val="990000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title and description">
  <p:cSld name="SECTION_TITLE_AND_DESCRIPTION"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2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" name="Google Shape;58;p12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59" name="Google Shape;59;p12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60" name="Google Shape;60;p12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61" name="Google Shape;61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_ONLY"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3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64" name="Google Shape;64;p1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ig number">
  <p:cSld name="BIG_NUMBER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4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67" name="Google Shape;67;p14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68" name="Google Shape;68;p1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spTree>
      <p:nvGrpSpPr>
        <p:cNvPr id="14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oogle Shape;15;p3"/>
          <p:cNvPicPr preferRelativeResize="0"/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-3475" y="-10475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16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8B0000"/>
              </a:buClr>
              <a:buSzPts val="3600"/>
              <a:buNone/>
              <a:defRPr b="1" sz="3600">
                <a:solidFill>
                  <a:srgbClr val="8B0000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b="1"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b="1"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b="1"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b="1"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b="1"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b="1"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b="1"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b="1" sz="3600"/>
            </a:lvl9pPr>
          </a:lstStyle>
          <a:p/>
        </p:txBody>
      </p:sp>
      <p:sp>
        <p:nvSpPr>
          <p:cNvPr id="17" name="Google Shape;17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spTree>
      <p:nvGrpSpPr>
        <p:cNvPr id="18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 result for solar" id="19" name="Google Shape;19;p4"/>
          <p:cNvPicPr preferRelativeResize="0"/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0" y="0"/>
            <a:ext cx="9144001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Google Shape;20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2800"/>
              <a:buNone/>
              <a:defRPr>
                <a:solidFill>
                  <a:srgbClr val="990000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2800"/>
              <a:buNone/>
              <a:defRPr>
                <a:solidFill>
                  <a:srgbClr val="990000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2800"/>
              <a:buNone/>
              <a:defRPr>
                <a:solidFill>
                  <a:srgbClr val="990000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2800"/>
              <a:buNone/>
              <a:defRPr>
                <a:solidFill>
                  <a:srgbClr val="990000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2800"/>
              <a:buNone/>
              <a:defRPr>
                <a:solidFill>
                  <a:srgbClr val="990000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2800"/>
              <a:buNone/>
              <a:defRPr>
                <a:solidFill>
                  <a:srgbClr val="990000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2800"/>
              <a:buNone/>
              <a:defRPr>
                <a:solidFill>
                  <a:srgbClr val="990000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2800"/>
              <a:buNone/>
              <a:defRPr>
                <a:solidFill>
                  <a:srgbClr val="990000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2800"/>
              <a:buNone/>
              <a:defRPr>
                <a:solidFill>
                  <a:srgbClr val="990000"/>
                </a:solidFill>
              </a:defRPr>
            </a:lvl9pPr>
          </a:lstStyle>
          <a:p/>
        </p:txBody>
      </p:sp>
      <p:sp>
        <p:nvSpPr>
          <p:cNvPr id="21" name="Google Shape;21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>
                <a:solidFill>
                  <a:schemeClr val="dk1"/>
                </a:solidFill>
              </a:defRPr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22" name="Google Shape;22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 1">
  <p:cSld name="TITLE_AND_BODY_1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2800"/>
              <a:buNone/>
              <a:defRPr>
                <a:solidFill>
                  <a:srgbClr val="990000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2800"/>
              <a:buNone/>
              <a:defRPr>
                <a:solidFill>
                  <a:srgbClr val="99000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2800"/>
              <a:buNone/>
              <a:defRPr>
                <a:solidFill>
                  <a:srgbClr val="99000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2800"/>
              <a:buNone/>
              <a:defRPr>
                <a:solidFill>
                  <a:srgbClr val="99000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2800"/>
              <a:buNone/>
              <a:defRPr>
                <a:solidFill>
                  <a:srgbClr val="99000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2800"/>
              <a:buNone/>
              <a:defRPr>
                <a:solidFill>
                  <a:srgbClr val="99000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2800"/>
              <a:buNone/>
              <a:defRPr>
                <a:solidFill>
                  <a:srgbClr val="99000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2800"/>
              <a:buNone/>
              <a:defRPr>
                <a:solidFill>
                  <a:srgbClr val="99000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2800"/>
              <a:buNone/>
              <a:defRPr>
                <a:solidFill>
                  <a:srgbClr val="990000"/>
                </a:solidFill>
              </a:defRPr>
            </a:lvl9pPr>
          </a:lstStyle>
          <a:p/>
        </p:txBody>
      </p:sp>
      <p:sp>
        <p:nvSpPr>
          <p:cNvPr id="25" name="Google Shape;25;p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>
                <a:solidFill>
                  <a:schemeClr val="dk1"/>
                </a:solidFill>
              </a:defRPr>
            </a:lvl1pPr>
            <a:lvl2pPr indent="-317500" lvl="1" marL="9144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indent="-317500" lvl="2" marL="13716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indent="-317500" lvl="3" marL="18288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indent="-317500" lvl="4" marL="22860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indent="-317500" lvl="5" marL="27432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indent="-317500" lvl="6" marL="32004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indent="-317500" lvl="7" marL="36576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indent="-317500" lvl="8" marL="4114800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26" name="Google Shape;26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two columns" type="twoColTx">
  <p:cSld name="TITLE_AND_TWO_COLUMNS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8B0000"/>
              </a:buClr>
              <a:buSzPts val="2800"/>
              <a:buNone/>
              <a:defRPr>
                <a:solidFill>
                  <a:srgbClr val="8B0000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9" name="Google Shape;29;p6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  <a:defRPr sz="1400">
                <a:solidFill>
                  <a:srgbClr val="000000"/>
                </a:solidFill>
              </a:defRPr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Char char="○"/>
              <a:defRPr sz="1200">
                <a:solidFill>
                  <a:srgbClr val="000000"/>
                </a:solidFill>
              </a:defRPr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Char char="■"/>
              <a:defRPr sz="1200">
                <a:solidFill>
                  <a:srgbClr val="000000"/>
                </a:solidFill>
              </a:defRPr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Char char="●"/>
              <a:defRPr sz="1200">
                <a:solidFill>
                  <a:srgbClr val="000000"/>
                </a:solidFill>
              </a:defRPr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Char char="○"/>
              <a:defRPr sz="1200">
                <a:solidFill>
                  <a:srgbClr val="000000"/>
                </a:solidFill>
              </a:defRPr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Char char="■"/>
              <a:defRPr sz="1200">
                <a:solidFill>
                  <a:srgbClr val="000000"/>
                </a:solidFill>
              </a:defRPr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Char char="●"/>
              <a:defRPr sz="1200">
                <a:solidFill>
                  <a:srgbClr val="000000"/>
                </a:solidFill>
              </a:defRPr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Char char="○"/>
              <a:defRPr sz="1200">
                <a:solidFill>
                  <a:srgbClr val="000000"/>
                </a:solidFill>
              </a:defRPr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1200"/>
              <a:buChar char="■"/>
              <a:defRPr sz="1200">
                <a:solidFill>
                  <a:srgbClr val="000000"/>
                </a:solidFill>
              </a:defRPr>
            </a:lvl9pPr>
          </a:lstStyle>
          <a:p/>
        </p:txBody>
      </p:sp>
      <p:sp>
        <p:nvSpPr>
          <p:cNvPr id="30" name="Google Shape;30;p6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  <a:defRPr sz="1400">
                <a:solidFill>
                  <a:srgbClr val="000000"/>
                </a:solidFill>
              </a:defRPr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Char char="○"/>
              <a:defRPr sz="1200">
                <a:solidFill>
                  <a:srgbClr val="000000"/>
                </a:solidFill>
              </a:defRPr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Char char="■"/>
              <a:defRPr sz="1200">
                <a:solidFill>
                  <a:srgbClr val="000000"/>
                </a:solidFill>
              </a:defRPr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Char char="●"/>
              <a:defRPr sz="1200">
                <a:solidFill>
                  <a:srgbClr val="000000"/>
                </a:solidFill>
              </a:defRPr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Char char="○"/>
              <a:defRPr sz="1200">
                <a:solidFill>
                  <a:srgbClr val="000000"/>
                </a:solidFill>
              </a:defRPr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Char char="■"/>
              <a:defRPr sz="1200">
                <a:solidFill>
                  <a:srgbClr val="000000"/>
                </a:solidFill>
              </a:defRPr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Char char="●"/>
              <a:defRPr sz="1200">
                <a:solidFill>
                  <a:srgbClr val="000000"/>
                </a:solidFill>
              </a:defRPr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Char char="○"/>
              <a:defRPr sz="1200">
                <a:solidFill>
                  <a:srgbClr val="000000"/>
                </a:solidFill>
              </a:defRPr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1200"/>
              <a:buChar char="■"/>
              <a:defRPr sz="1200">
                <a:solidFill>
                  <a:srgbClr val="000000"/>
                </a:solidFill>
              </a:defRPr>
            </a:lvl9pPr>
          </a:lstStyle>
          <a:p/>
        </p:txBody>
      </p:sp>
      <p:sp>
        <p:nvSpPr>
          <p:cNvPr id="31" name="Google Shape;31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descr="Image result for solar" id="32" name="Google Shape;32;p6"/>
          <p:cNvPicPr preferRelativeResize="0"/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0" y="0"/>
            <a:ext cx="9144001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two columns 1">
  <p:cSld name="TITLE_AND_TWO_COLUMNS_1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8B0000"/>
              </a:buClr>
              <a:buSzPts val="2800"/>
              <a:buNone/>
              <a:defRPr>
                <a:solidFill>
                  <a:srgbClr val="8B0000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35" name="Google Shape;35;p7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6" name="Google Shape;36;p7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7" name="Google Shape;37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8B0000"/>
              </a:buClr>
              <a:buSzPts val="2800"/>
              <a:buNone/>
              <a:defRPr>
                <a:solidFill>
                  <a:srgbClr val="8B0000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8B0000"/>
              </a:buClr>
              <a:buSzPts val="2800"/>
              <a:buNone/>
              <a:defRPr>
                <a:solidFill>
                  <a:srgbClr val="8B0000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8B0000"/>
              </a:buClr>
              <a:buSzPts val="2800"/>
              <a:buNone/>
              <a:defRPr>
                <a:solidFill>
                  <a:srgbClr val="8B0000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8B0000"/>
              </a:buClr>
              <a:buSzPts val="2800"/>
              <a:buNone/>
              <a:defRPr>
                <a:solidFill>
                  <a:srgbClr val="8B0000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8B0000"/>
              </a:buClr>
              <a:buSzPts val="2800"/>
              <a:buNone/>
              <a:defRPr>
                <a:solidFill>
                  <a:srgbClr val="8B0000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8B0000"/>
              </a:buClr>
              <a:buSzPts val="2800"/>
              <a:buNone/>
              <a:defRPr>
                <a:solidFill>
                  <a:srgbClr val="8B0000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8B0000"/>
              </a:buClr>
              <a:buSzPts val="2800"/>
              <a:buNone/>
              <a:defRPr>
                <a:solidFill>
                  <a:srgbClr val="8B0000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8B0000"/>
              </a:buClr>
              <a:buSzPts val="2800"/>
              <a:buNone/>
              <a:defRPr>
                <a:solidFill>
                  <a:srgbClr val="8B0000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8B0000"/>
              </a:buClr>
              <a:buSzPts val="2800"/>
              <a:buNone/>
              <a:defRPr>
                <a:solidFill>
                  <a:srgbClr val="8B0000"/>
                </a:solidFill>
              </a:defRPr>
            </a:lvl9pPr>
          </a:lstStyle>
          <a:p/>
        </p:txBody>
      </p:sp>
      <p:sp>
        <p:nvSpPr>
          <p:cNvPr id="40" name="Google Shape;40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descr="Image result for solar" id="41" name="Google Shape;41;p8"/>
          <p:cNvPicPr preferRelativeResize="0"/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0" y="0"/>
            <a:ext cx="9144001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ne column text">
  <p:cSld name="ONE_COLUMN_TEXT"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9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8B0000"/>
              </a:buClr>
              <a:buSzPts val="2400"/>
              <a:buNone/>
              <a:defRPr sz="2400">
                <a:solidFill>
                  <a:srgbClr val="8B0000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44" name="Google Shape;44;p9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>
                <a:solidFill>
                  <a:srgbClr val="000000"/>
                </a:solidFill>
              </a:defRPr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45" name="Google Shape;45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descr="Image result for solar" id="46" name="Google Shape;46;p9"/>
          <p:cNvPicPr preferRelativeResize="0"/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0" y="0"/>
            <a:ext cx="9144001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ne column text 1">
  <p:cSld name="ONE_COLUMN_TEXT_1">
    <p:spTree>
      <p:nvGrpSpPr>
        <p:cNvPr id="47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10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8B0000"/>
              </a:buClr>
              <a:buSzPts val="2400"/>
              <a:buNone/>
              <a:defRPr sz="2400">
                <a:solidFill>
                  <a:srgbClr val="8B0000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49" name="Google Shape;49;p10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04800" lvl="0" marL="4572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50" name="Google Shape;50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5" Type="http://schemas.openxmlformats.org/officeDocument/2006/relationships/theme" Target="../theme/theme2.xml"/><Relationship Id="rId14" Type="http://schemas.openxmlformats.org/officeDocument/2006/relationships/slideLayout" Target="../slideLayouts/slideLayout1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3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8.png"/><Relationship Id="rId4" Type="http://schemas.openxmlformats.org/officeDocument/2006/relationships/image" Target="../media/image5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4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0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6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4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7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11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19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9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20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9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12.png"/><Relationship Id="rId4" Type="http://schemas.openxmlformats.org/officeDocument/2006/relationships/image" Target="../media/image13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15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2.xml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14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4.xml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18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17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16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9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5.pn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0.xml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1.xml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2.xml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3.xml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6"/>
          <p:cNvSpPr txBox="1"/>
          <p:nvPr>
            <p:ph type="ctrTitle"/>
          </p:nvPr>
        </p:nvSpPr>
        <p:spPr>
          <a:xfrm>
            <a:off x="346283" y="343450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1500"/>
              </a:spcBef>
              <a:spcAft>
                <a:spcPts val="800"/>
              </a:spcAft>
              <a:buNone/>
            </a:pPr>
            <a:r>
              <a:rPr lang="en"/>
              <a:t>115kV / 34.5kV Solar Power Plant/Substation Design Project</a:t>
            </a:r>
            <a:endParaRPr/>
          </a:p>
        </p:txBody>
      </p:sp>
      <p:sp>
        <p:nvSpPr>
          <p:cNvPr id="76" name="Google Shape;76;p16"/>
          <p:cNvSpPr txBox="1"/>
          <p:nvPr>
            <p:ph idx="1" type="subTitle"/>
          </p:nvPr>
        </p:nvSpPr>
        <p:spPr>
          <a:xfrm>
            <a:off x="346275" y="2536850"/>
            <a:ext cx="8520600" cy="155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073763"/>
                </a:solidFill>
              </a:rPr>
              <a:t>Team sdmay19-26</a:t>
            </a:r>
            <a:endParaRPr b="1" sz="1800">
              <a:solidFill>
                <a:srgbClr val="073763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rgbClr val="073763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>
                <a:solidFill>
                  <a:srgbClr val="073763"/>
                </a:solidFill>
              </a:rPr>
              <a:t>Tam Nguyen, Nur Shuazlan, Katayi Katanga, Yao Jiang Cheah, Chufu Zhou</a:t>
            </a:r>
            <a:endParaRPr b="1" sz="1500">
              <a:solidFill>
                <a:srgbClr val="073763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rgbClr val="073763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073763"/>
                </a:solidFill>
              </a:rPr>
              <a:t>Advisor: Dr. Ajjarapu</a:t>
            </a:r>
            <a:endParaRPr b="1" sz="1800">
              <a:solidFill>
                <a:srgbClr val="073763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073763"/>
                </a:solidFill>
              </a:rPr>
              <a:t>Client: Black &amp; Veatch</a:t>
            </a:r>
            <a:endParaRPr b="1" sz="1800">
              <a:solidFill>
                <a:srgbClr val="073763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rgbClr val="073763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073763"/>
                </a:solidFill>
              </a:rPr>
              <a:t>http://sdmay19-26.sd.ece.iastate.edu/</a:t>
            </a:r>
            <a:endParaRPr b="1" sz="1800">
              <a:solidFill>
                <a:srgbClr val="073763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Potential Risks and Mitigation </a:t>
            </a:r>
            <a:endParaRPr/>
          </a:p>
        </p:txBody>
      </p:sp>
      <p:sp>
        <p:nvSpPr>
          <p:cNvPr id="131" name="Google Shape;131;p25"/>
          <p:cNvSpPr txBox="1"/>
          <p:nvPr>
            <p:ph idx="1" type="body"/>
          </p:nvPr>
        </p:nvSpPr>
        <p:spPr>
          <a:xfrm>
            <a:off x="311700" y="1396375"/>
            <a:ext cx="3999900" cy="3172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 sz="1800">
                <a:solidFill>
                  <a:schemeClr val="dk1"/>
                </a:solidFill>
              </a:rPr>
              <a:t>Component defects (high risk)</a:t>
            </a:r>
            <a:endParaRPr sz="1800">
              <a:solidFill>
                <a:schemeClr val="dk1"/>
              </a:solidFill>
            </a:endParaRPr>
          </a:p>
          <a:p>
            <a:pPr indent="0" lvl="0" marL="457200" rtl="0" algn="l">
              <a:lnSpc>
                <a:spcPct val="150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132" name="Google Shape;132;p25"/>
          <p:cNvSpPr txBox="1"/>
          <p:nvPr>
            <p:ph idx="2" type="body"/>
          </p:nvPr>
        </p:nvSpPr>
        <p:spPr>
          <a:xfrm>
            <a:off x="4832400" y="1396375"/>
            <a:ext cx="3999900" cy="3172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Test components before use</a:t>
            </a:r>
            <a:endParaRPr sz="180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26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Detailed Design</a:t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2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Design Approach</a:t>
            </a:r>
            <a:endParaRPr/>
          </a:p>
        </p:txBody>
      </p:sp>
      <p:sp>
        <p:nvSpPr>
          <p:cNvPr id="143" name="Google Shape;143;p2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/>
              <a:t>Scout several locations and evaluate them based on requirements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/>
              <a:t>Perform a series of calculations to determine solar parameters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/>
              <a:t>Create layout design of solar power plant based on parameters and ensure design meets NEC requirements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/>
              <a:t>Create substation protection  &amp; controls schematics based on project scope document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/>
              <a:t>Perform grounding calculations based on IEEE document</a:t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Market and Literature Survey of Similar Projects</a:t>
            </a:r>
            <a:endParaRPr/>
          </a:p>
        </p:txBody>
      </p:sp>
      <p:sp>
        <p:nvSpPr>
          <p:cNvPr id="149" name="Google Shape;149;p2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</a:rPr>
              <a:t>MISO North </a:t>
            </a:r>
            <a:r>
              <a:rPr lang="en">
                <a:solidFill>
                  <a:srgbClr val="000000"/>
                </a:solidFill>
              </a:rPr>
              <a:t>Star</a:t>
            </a:r>
            <a:r>
              <a:rPr lang="en">
                <a:solidFill>
                  <a:srgbClr val="000000"/>
                </a:solidFill>
              </a:rPr>
              <a:t> Solar Project 100 MW capacit</a:t>
            </a:r>
            <a:r>
              <a:rPr lang="en">
                <a:solidFill>
                  <a:srgbClr val="000000"/>
                </a:solidFill>
              </a:rPr>
              <a:t>y:</a:t>
            </a:r>
            <a:endParaRPr>
              <a:solidFill>
                <a:srgbClr val="000000"/>
              </a:solidFill>
            </a:endParaRPr>
          </a:p>
          <a:p>
            <a:pPr indent="-317500" lvl="0" marL="457200" rtl="0" algn="l">
              <a:lnSpc>
                <a:spcPct val="150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</a:pPr>
            <a:r>
              <a:rPr lang="en" sz="1400">
                <a:solidFill>
                  <a:srgbClr val="000000"/>
                </a:solidFill>
              </a:rPr>
              <a:t>Location in Saint Paul, MN</a:t>
            </a:r>
            <a:endParaRPr sz="1400">
              <a:solidFill>
                <a:srgbClr val="000000"/>
              </a:solidFill>
            </a:endParaRPr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</a:pPr>
            <a:r>
              <a:rPr lang="en" sz="1400">
                <a:solidFill>
                  <a:srgbClr val="000000"/>
                </a:solidFill>
              </a:rPr>
              <a:t>100 MW of solar PV capacity(440,000 solar panels)</a:t>
            </a:r>
            <a:endParaRPr sz="1400">
              <a:solidFill>
                <a:srgbClr val="000000"/>
              </a:solidFill>
            </a:endParaRPr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</a:pPr>
            <a:r>
              <a:rPr lang="en" sz="1400">
                <a:solidFill>
                  <a:srgbClr val="000000"/>
                </a:solidFill>
              </a:rPr>
              <a:t>Approximately 800 acres of agricultural land </a:t>
            </a:r>
            <a:endParaRPr sz="1400">
              <a:solidFill>
                <a:srgbClr val="000000"/>
              </a:solidFill>
            </a:endParaRPr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</a:pPr>
            <a:r>
              <a:rPr lang="en" sz="1400">
                <a:solidFill>
                  <a:srgbClr val="000000"/>
                </a:solidFill>
              </a:rPr>
              <a:t>Single axis tracking technology to maximize production </a:t>
            </a:r>
            <a:endParaRPr sz="1400">
              <a:solidFill>
                <a:srgbClr val="000000"/>
              </a:solidFill>
            </a:endParaRPr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</a:pPr>
            <a:r>
              <a:rPr lang="en" sz="1400">
                <a:solidFill>
                  <a:srgbClr val="000000"/>
                </a:solidFill>
              </a:rPr>
              <a:t>Grid connection at the Chisago County substation 115kV</a:t>
            </a:r>
            <a:endParaRPr sz="14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1000"/>
              </a:spcBef>
              <a:spcAft>
                <a:spcPts val="1600"/>
              </a:spcAft>
              <a:buNone/>
            </a:pPr>
            <a:r>
              <a:rPr lang="en">
                <a:solidFill>
                  <a:srgbClr val="000000"/>
                </a:solidFill>
              </a:rPr>
              <a:t> </a:t>
            </a:r>
            <a:endParaRPr>
              <a:solidFill>
                <a:srgbClr val="000000"/>
              </a:solidFill>
            </a:endParaRPr>
          </a:p>
        </p:txBody>
      </p:sp>
      <p:pic>
        <p:nvPicPr>
          <p:cNvPr id="150" name="Google Shape;150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39725" y="2931624"/>
            <a:ext cx="3607124" cy="21147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29"/>
          <p:cNvSpPr txBox="1"/>
          <p:nvPr>
            <p:ph type="title"/>
          </p:nvPr>
        </p:nvSpPr>
        <p:spPr>
          <a:xfrm>
            <a:off x="551485" y="285350"/>
            <a:ext cx="78525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rgbClr val="8B0000"/>
                </a:solidFill>
                <a:latin typeface="Verdana"/>
                <a:ea typeface="Verdana"/>
                <a:cs typeface="Verdana"/>
                <a:sym typeface="Verdana"/>
              </a:rPr>
              <a:t>Location Decision</a:t>
            </a:r>
            <a:endParaRPr>
              <a:solidFill>
                <a:srgbClr val="8B0000"/>
              </a:solidFill>
            </a:endParaRPr>
          </a:p>
        </p:txBody>
      </p:sp>
      <p:pic>
        <p:nvPicPr>
          <p:cNvPr id="156" name="Google Shape;156;p29"/>
          <p:cNvPicPr preferRelativeResize="0"/>
          <p:nvPr/>
        </p:nvPicPr>
        <p:blipFill rotWithShape="1">
          <a:blip r:embed="rId3">
            <a:alphaModFix/>
          </a:blip>
          <a:srcRect b="0" l="0" r="0" t="1429"/>
          <a:stretch/>
        </p:blipFill>
        <p:spPr>
          <a:xfrm>
            <a:off x="551475" y="1093600"/>
            <a:ext cx="3189375" cy="3887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44951" y="1784822"/>
            <a:ext cx="4499700" cy="30935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58" name="Google Shape;158;p29"/>
          <p:cNvCxnSpPr/>
          <p:nvPr/>
        </p:nvCxnSpPr>
        <p:spPr>
          <a:xfrm flipH="1" rot="10800000">
            <a:off x="3583100" y="3579375"/>
            <a:ext cx="1787400" cy="130800"/>
          </a:xfrm>
          <a:prstGeom prst="straightConnector1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30"/>
          <p:cNvSpPr txBox="1"/>
          <p:nvPr>
            <p:ph type="title"/>
          </p:nvPr>
        </p:nvSpPr>
        <p:spPr>
          <a:xfrm>
            <a:off x="311700" y="64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Functional Decomposition</a:t>
            </a:r>
            <a:endParaRPr/>
          </a:p>
        </p:txBody>
      </p:sp>
      <p:pic>
        <p:nvPicPr>
          <p:cNvPr id="164" name="Google Shape;164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49029" y="636725"/>
            <a:ext cx="4921671" cy="4368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31"/>
          <p:cNvSpPr txBox="1"/>
          <p:nvPr>
            <p:ph type="title"/>
          </p:nvPr>
        </p:nvSpPr>
        <p:spPr>
          <a:xfrm>
            <a:off x="283475" y="191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Resource Requirements </a:t>
            </a:r>
            <a:endParaRPr/>
          </a:p>
        </p:txBody>
      </p:sp>
      <p:sp>
        <p:nvSpPr>
          <p:cNvPr id="170" name="Google Shape;170;p31"/>
          <p:cNvSpPr txBox="1"/>
          <p:nvPr>
            <p:ph idx="1" type="body"/>
          </p:nvPr>
        </p:nvSpPr>
        <p:spPr>
          <a:xfrm>
            <a:off x="353025" y="788700"/>
            <a:ext cx="3787200" cy="435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/>
              <a:t>Solar Power Plant</a:t>
            </a:r>
            <a:endParaRPr u="sng"/>
          </a:p>
          <a:p>
            <a:pPr indent="-317500" lvl="0" marL="457200" rtl="0" algn="l">
              <a:spcBef>
                <a:spcPts val="160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Equipment: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 sz="1400"/>
              <a:t>238,032 solar panels</a:t>
            </a:r>
            <a:endParaRPr sz="1400"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 sz="1400"/>
              <a:t>792 combiner boxes</a:t>
            </a:r>
            <a:endParaRPr sz="1400"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 sz="1400"/>
              <a:t>36 inverters</a:t>
            </a:r>
            <a:endParaRPr sz="1400"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 sz="1400"/>
              <a:t>36 step-up transformers</a:t>
            </a:r>
            <a:endParaRPr sz="1400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244 acres of land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 sz="1400"/>
              <a:t>We found a 560-acre land for sale for $195,000</a:t>
            </a:r>
            <a:endParaRPr sz="1400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>
                <a:solidFill>
                  <a:schemeClr val="dk1"/>
                </a:solidFill>
              </a:rPr>
              <a:t>NEC document</a:t>
            </a:r>
            <a:endParaRPr>
              <a:solidFill>
                <a:schemeClr val="dk1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>
                <a:solidFill>
                  <a:schemeClr val="dk1"/>
                </a:solidFill>
              </a:rPr>
              <a:t>Software:</a:t>
            </a:r>
            <a:endParaRPr>
              <a:solidFill>
                <a:schemeClr val="dk1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lang="en" sz="1400">
                <a:solidFill>
                  <a:schemeClr val="dk1"/>
                </a:solidFill>
              </a:rPr>
              <a:t>AutoCAD</a:t>
            </a:r>
            <a:endParaRPr sz="1400">
              <a:solidFill>
                <a:schemeClr val="dk1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lang="en" sz="1400">
                <a:solidFill>
                  <a:schemeClr val="dk1"/>
                </a:solidFill>
              </a:rPr>
              <a:t>Microsoft Excel</a:t>
            </a:r>
            <a:endParaRPr sz="1400">
              <a:solidFill>
                <a:schemeClr val="dk1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lang="en" sz="1400">
                <a:solidFill>
                  <a:schemeClr val="dk1"/>
                </a:solidFill>
              </a:rPr>
              <a:t>NREL SAM</a:t>
            </a:r>
            <a:endParaRPr sz="14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171" name="Google Shape;171;p31"/>
          <p:cNvSpPr txBox="1"/>
          <p:nvPr>
            <p:ph idx="2" type="body"/>
          </p:nvPr>
        </p:nvSpPr>
        <p:spPr>
          <a:xfrm>
            <a:off x="4782900" y="763725"/>
            <a:ext cx="32994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/>
              <a:t>Substation</a:t>
            </a:r>
            <a:endParaRPr u="sng"/>
          </a:p>
          <a:p>
            <a:pPr indent="-317500" lvl="0" marL="457200" rtl="0" algn="l">
              <a:spcBef>
                <a:spcPts val="160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Equipment: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 sz="1400"/>
              <a:t>Circuit breakers</a:t>
            </a:r>
            <a:endParaRPr sz="1400"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 sz="1400">
                <a:solidFill>
                  <a:schemeClr val="dk1"/>
                </a:solidFill>
              </a:rPr>
              <a:t>Relays</a:t>
            </a:r>
            <a:endParaRPr sz="1400">
              <a:solidFill>
                <a:schemeClr val="dk1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lang="en" sz="1400">
                <a:solidFill>
                  <a:schemeClr val="dk1"/>
                </a:solidFill>
              </a:rPr>
              <a:t>Rigid bus</a:t>
            </a:r>
            <a:endParaRPr sz="1400">
              <a:solidFill>
                <a:schemeClr val="dk1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lang="en" sz="1400">
                <a:solidFill>
                  <a:schemeClr val="dk1"/>
                </a:solidFill>
              </a:rPr>
              <a:t>Steel + conductors</a:t>
            </a:r>
            <a:endParaRPr sz="1400">
              <a:solidFill>
                <a:schemeClr val="dk1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lang="en" sz="1400">
                <a:solidFill>
                  <a:schemeClr val="dk1"/>
                </a:solidFill>
              </a:rPr>
              <a:t>Concrete foundation</a:t>
            </a:r>
            <a:endParaRPr sz="1400">
              <a:solidFill>
                <a:schemeClr val="dk1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lang="en" sz="1400">
                <a:solidFill>
                  <a:schemeClr val="dk1"/>
                </a:solidFill>
              </a:rPr>
              <a:t>Communication devices</a:t>
            </a:r>
            <a:endParaRPr sz="1400">
              <a:solidFill>
                <a:schemeClr val="dk1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lang="en" sz="1400">
                <a:solidFill>
                  <a:schemeClr val="dk1"/>
                </a:solidFill>
              </a:rPr>
              <a:t>Transformer</a:t>
            </a:r>
            <a:endParaRPr sz="1400">
              <a:solidFill>
                <a:schemeClr val="dk1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>
                <a:solidFill>
                  <a:schemeClr val="dk1"/>
                </a:solidFill>
              </a:rPr>
              <a:t>IEEE std 80-2000</a:t>
            </a:r>
            <a:endParaRPr>
              <a:solidFill>
                <a:schemeClr val="dk1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>
                <a:solidFill>
                  <a:schemeClr val="dk1"/>
                </a:solidFill>
              </a:rPr>
              <a:t>Software:</a:t>
            </a:r>
            <a:endParaRPr>
              <a:solidFill>
                <a:schemeClr val="dk1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lang="en" sz="1400">
                <a:solidFill>
                  <a:schemeClr val="dk1"/>
                </a:solidFill>
              </a:rPr>
              <a:t>AutoCAD</a:t>
            </a:r>
            <a:endParaRPr sz="1400">
              <a:solidFill>
                <a:schemeClr val="dk1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lang="en" sz="1400">
                <a:solidFill>
                  <a:schemeClr val="dk1"/>
                </a:solidFill>
              </a:rPr>
              <a:t>Microsoft Excel</a:t>
            </a:r>
            <a:endParaRPr sz="14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3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System Analysis</a:t>
            </a:r>
            <a:endParaRPr/>
          </a:p>
        </p:txBody>
      </p:sp>
      <p:sp>
        <p:nvSpPr>
          <p:cNvPr id="177" name="Google Shape;177;p3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Array parameter calculations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Determined number of components and verified the voltage and power of the system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Voltage drop calculations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Carried out conductor sizing by </a:t>
            </a:r>
            <a:r>
              <a:rPr lang="en"/>
              <a:t>analyzing</a:t>
            </a:r>
            <a:r>
              <a:rPr lang="en"/>
              <a:t> the currents in the plant at different points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Substation grounding grid calculations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Determined grounding parameters to ensure step/touch </a:t>
            </a:r>
            <a:r>
              <a:rPr lang="en"/>
              <a:t>voltages</a:t>
            </a:r>
            <a:r>
              <a:rPr lang="en"/>
              <a:t> were less than the tolerable step/touch</a:t>
            </a:r>
            <a:endParaRPr/>
          </a:p>
          <a:p>
            <a:pPr indent="0" lvl="0" marL="45720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3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Phase 1: Solar Plant Design</a:t>
            </a: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34"/>
          <p:cNvSpPr txBox="1"/>
          <p:nvPr>
            <p:ph type="title"/>
          </p:nvPr>
        </p:nvSpPr>
        <p:spPr>
          <a:xfrm>
            <a:off x="311700" y="351600"/>
            <a:ext cx="8229900" cy="578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Single Rack Layout</a:t>
            </a:r>
            <a:endParaRPr/>
          </a:p>
        </p:txBody>
      </p:sp>
      <p:pic>
        <p:nvPicPr>
          <p:cNvPr id="188" name="Google Shape;188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19250" y="1113450"/>
            <a:ext cx="5905500" cy="1819275"/>
          </a:xfrm>
          <a:prstGeom prst="rect">
            <a:avLst/>
          </a:prstGeom>
          <a:noFill/>
          <a:ln>
            <a:noFill/>
          </a:ln>
        </p:spPr>
      </p:pic>
      <p:sp>
        <p:nvSpPr>
          <p:cNvPr id="189" name="Google Shape;189;p34"/>
          <p:cNvSpPr txBox="1"/>
          <p:nvPr/>
        </p:nvSpPr>
        <p:spPr>
          <a:xfrm>
            <a:off x="1938350" y="3388300"/>
            <a:ext cx="5905500" cy="114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Based on: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Desired string voltage: 1000 VDC (Actual 972 V)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Voc, Isc of panels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Location min. Temp. to calculate corrected Voc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Safety Moment: Elevator Safety</a:t>
            </a:r>
            <a:endParaRPr/>
          </a:p>
        </p:txBody>
      </p:sp>
      <p:sp>
        <p:nvSpPr>
          <p:cNvPr id="82" name="Google Shape;82;p17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Do:</a:t>
            </a:r>
            <a:endParaRPr/>
          </a:p>
          <a:p>
            <a:pPr indent="-317500" lvl="0" marL="457200" rtl="0" algn="l">
              <a:spcBef>
                <a:spcPts val="160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Hold handrail, stay away from door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Use alarm button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>
                <a:solidFill>
                  <a:schemeClr val="dk1"/>
                </a:solidFill>
              </a:rPr>
              <a:t>Stay calm + </a:t>
            </a:r>
            <a:r>
              <a:rPr lang="en"/>
              <a:t>Stay stuck in elevator</a:t>
            </a:r>
            <a:endParaRPr/>
          </a:p>
        </p:txBody>
      </p:sp>
      <p:sp>
        <p:nvSpPr>
          <p:cNvPr id="83" name="Google Shape;83;p17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Don’t:</a:t>
            </a:r>
            <a:endParaRPr/>
          </a:p>
          <a:p>
            <a:pPr indent="-317500" lvl="0" marL="457200" rtl="0" algn="l">
              <a:spcBef>
                <a:spcPts val="160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Use in event of fire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Get on if </a:t>
            </a:r>
            <a:r>
              <a:rPr lang="en"/>
              <a:t>overcrowded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Engage in horseplay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Rest on/push someone against doors</a:t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35"/>
          <p:cNvSpPr txBox="1"/>
          <p:nvPr>
            <p:ph type="title"/>
          </p:nvPr>
        </p:nvSpPr>
        <p:spPr>
          <a:xfrm>
            <a:off x="311700" y="251975"/>
            <a:ext cx="36681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Single Array Layout</a:t>
            </a:r>
            <a:endParaRPr/>
          </a:p>
        </p:txBody>
      </p:sp>
      <p:pic>
        <p:nvPicPr>
          <p:cNvPr id="195" name="Google Shape;195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05125" y="152400"/>
            <a:ext cx="4588194" cy="4838699"/>
          </a:xfrm>
          <a:prstGeom prst="rect">
            <a:avLst/>
          </a:prstGeom>
          <a:noFill/>
          <a:ln>
            <a:noFill/>
          </a:ln>
        </p:spPr>
      </p:pic>
      <p:sp>
        <p:nvSpPr>
          <p:cNvPr id="196" name="Google Shape;196;p35"/>
          <p:cNvSpPr txBox="1"/>
          <p:nvPr/>
        </p:nvSpPr>
        <p:spPr>
          <a:xfrm>
            <a:off x="751200" y="1739925"/>
            <a:ext cx="2789100" cy="169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Based on: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Single rack layout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Desired ILR of 1.3 (Actual 1.29)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Tilt angle: 29.7 degrees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Sufficient row space to prevent shading losses of solar panels </a:t>
            </a:r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" name="Google Shape;201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5775" y="152400"/>
            <a:ext cx="6390303" cy="4838700"/>
          </a:xfrm>
          <a:prstGeom prst="rect">
            <a:avLst/>
          </a:prstGeom>
          <a:noFill/>
          <a:ln>
            <a:noFill/>
          </a:ln>
        </p:spPr>
      </p:pic>
      <p:sp>
        <p:nvSpPr>
          <p:cNvPr id="202" name="Google Shape;202;p36"/>
          <p:cNvSpPr txBox="1"/>
          <p:nvPr/>
        </p:nvSpPr>
        <p:spPr>
          <a:xfrm>
            <a:off x="6628350" y="1074900"/>
            <a:ext cx="2158500" cy="330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Rack harness: solar panels in a rack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Jumper cables: racks in a row to the combiner boxes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Feeder cables: combiner boxes to the inverter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37"/>
          <p:cNvSpPr txBox="1"/>
          <p:nvPr>
            <p:ph type="title"/>
          </p:nvPr>
        </p:nvSpPr>
        <p:spPr>
          <a:xfrm>
            <a:off x="562925" y="23825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Solar Plant Layout</a:t>
            </a:r>
            <a:endParaRPr/>
          </a:p>
        </p:txBody>
      </p:sp>
      <p:pic>
        <p:nvPicPr>
          <p:cNvPr id="208" name="Google Shape;208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54625" y="152400"/>
            <a:ext cx="5132183" cy="4838700"/>
          </a:xfrm>
          <a:prstGeom prst="rect">
            <a:avLst/>
          </a:prstGeom>
          <a:noFill/>
          <a:ln>
            <a:noFill/>
          </a:ln>
        </p:spPr>
      </p:pic>
      <p:sp>
        <p:nvSpPr>
          <p:cNvPr id="209" name="Google Shape;209;p37"/>
          <p:cNvSpPr txBox="1"/>
          <p:nvPr/>
        </p:nvSpPr>
        <p:spPr>
          <a:xfrm>
            <a:off x="572375" y="1384600"/>
            <a:ext cx="2789100" cy="169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Consists of 36 arrays in a 6x6 arrangement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16 ft between each array for access roads</a:t>
            </a:r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38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Phase 2: Substation Design</a:t>
            </a:r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3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Protection &amp; Controls Drawing Hierarchy</a:t>
            </a:r>
            <a:endParaRPr/>
          </a:p>
        </p:txBody>
      </p:sp>
      <p:pic>
        <p:nvPicPr>
          <p:cNvPr id="220" name="Google Shape;220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13187" y="1126050"/>
            <a:ext cx="4595125" cy="3641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40"/>
          <p:cNvSpPr txBox="1"/>
          <p:nvPr>
            <p:ph type="title"/>
          </p:nvPr>
        </p:nvSpPr>
        <p:spPr>
          <a:xfrm>
            <a:off x="311700" y="180050"/>
            <a:ext cx="4740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Single Line</a:t>
            </a:r>
            <a:r>
              <a:rPr lang="en"/>
              <a:t> Diagram</a:t>
            </a:r>
            <a:endParaRPr/>
          </a:p>
        </p:txBody>
      </p:sp>
      <p:pic>
        <p:nvPicPr>
          <p:cNvPr id="226" name="Google Shape;226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51700" y="211800"/>
            <a:ext cx="3688305" cy="47198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1" name="Google Shape;231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2763" y="121800"/>
            <a:ext cx="7738476" cy="5021700"/>
          </a:xfrm>
          <a:prstGeom prst="rect">
            <a:avLst/>
          </a:prstGeom>
          <a:noFill/>
          <a:ln>
            <a:noFill/>
          </a:ln>
        </p:spPr>
      </p:pic>
      <p:sp>
        <p:nvSpPr>
          <p:cNvPr id="232" name="Google Shape;232;p41"/>
          <p:cNvSpPr txBox="1"/>
          <p:nvPr>
            <p:ph type="title"/>
          </p:nvPr>
        </p:nvSpPr>
        <p:spPr>
          <a:xfrm>
            <a:off x="794625" y="1163800"/>
            <a:ext cx="18009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Key Protection Schematic</a:t>
            </a:r>
            <a:endParaRPr sz="110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42"/>
          <p:cNvSpPr txBox="1"/>
          <p:nvPr>
            <p:ph type="title"/>
          </p:nvPr>
        </p:nvSpPr>
        <p:spPr>
          <a:xfrm>
            <a:off x="311700" y="2164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Substation Grounding</a:t>
            </a:r>
            <a:endParaRPr/>
          </a:p>
        </p:txBody>
      </p:sp>
      <p:pic>
        <p:nvPicPr>
          <p:cNvPr id="238" name="Google Shape;238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30912" y="789125"/>
            <a:ext cx="6482177" cy="3996649"/>
          </a:xfrm>
          <a:prstGeom prst="rect">
            <a:avLst/>
          </a:prstGeom>
          <a:noFill/>
          <a:ln>
            <a:noFill/>
          </a:ln>
        </p:spPr>
      </p:pic>
      <p:sp>
        <p:nvSpPr>
          <p:cNvPr id="239" name="Google Shape;239;p42"/>
          <p:cNvSpPr txBox="1"/>
          <p:nvPr/>
        </p:nvSpPr>
        <p:spPr>
          <a:xfrm>
            <a:off x="5566075" y="835175"/>
            <a:ext cx="2158500" cy="330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AutoNum type="arabicPeriod"/>
            </a:pPr>
            <a:r>
              <a:rPr lang="en">
                <a:solidFill>
                  <a:srgbClr val="FFFFFF"/>
                </a:solidFill>
              </a:rPr>
              <a:t>Resistivity of soil</a:t>
            </a:r>
            <a:endParaRPr>
              <a:solidFill>
                <a:srgbClr val="FFFFFF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AutoNum type="arabicPeriod"/>
            </a:pPr>
            <a:r>
              <a:rPr lang="en">
                <a:solidFill>
                  <a:srgbClr val="FFFFFF"/>
                </a:solidFill>
              </a:rPr>
              <a:t>Calculate tolerable step and touch voltages</a:t>
            </a:r>
            <a:endParaRPr>
              <a:solidFill>
                <a:srgbClr val="FFFFFF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AutoNum type="arabicPeriod"/>
            </a:pPr>
            <a:r>
              <a:rPr lang="en">
                <a:solidFill>
                  <a:srgbClr val="FFFFFF"/>
                </a:solidFill>
              </a:rPr>
              <a:t>Make sure that the maximum step and touch voltages are less than the tolerable ones</a:t>
            </a:r>
            <a:endParaRPr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4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Testing</a:t>
            </a:r>
            <a:endParaRPr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4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Testing and Evaluation Plan (Solar Power Plant)</a:t>
            </a:r>
            <a:endParaRPr/>
          </a:p>
        </p:txBody>
      </p:sp>
      <p:sp>
        <p:nvSpPr>
          <p:cNvPr id="250" name="Google Shape;250;p44"/>
          <p:cNvSpPr txBox="1"/>
          <p:nvPr>
            <p:ph idx="1" type="body"/>
          </p:nvPr>
        </p:nvSpPr>
        <p:spPr>
          <a:xfrm>
            <a:off x="311700" y="1180125"/>
            <a:ext cx="8520600" cy="3631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/>
              <a:t>National Renewable Energy Lab System Advisor Model (NREL SAM):</a:t>
            </a:r>
            <a:endParaRPr sz="1400"/>
          </a:p>
          <a:p>
            <a:pPr indent="-317500" lvl="0" marL="457200" rtl="0" algn="l">
              <a:spcBef>
                <a:spcPts val="160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Performance model that takes in solar power plant parameters </a:t>
            </a:r>
            <a:endParaRPr sz="1400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Simulates the system </a:t>
            </a:r>
            <a:endParaRPr sz="1400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Simulation input parameters:</a:t>
            </a:r>
            <a:endParaRPr sz="1400"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Location (Based on Latitude and Longitude) 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Types of Inverters and Solar Panels we are using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Types of rack system (Fixed or Variable Rack and also Tilt angle and Ground Coverage Ratio)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Number of inverters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Size of panels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Number of solar modules in one string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Simulation output parameters</a:t>
            </a:r>
            <a:endParaRPr sz="1400"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The number of panels (Check if it matches with our Array Parameter Tool)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Number of strings (Check if it matches with our Array Parameter Tool)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ILR (Check if it matches with our Array Parameter Tool)</a:t>
            </a:r>
            <a:endParaRPr sz="1400"/>
          </a:p>
          <a:p>
            <a:pPr indent="0" lvl="0" marL="45720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140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Black &amp; Veatch Information</a:t>
            </a:r>
            <a:endParaRPr/>
          </a:p>
        </p:txBody>
      </p:sp>
      <p:sp>
        <p:nvSpPr>
          <p:cNvPr id="89" name="Google Shape;89;p1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700"/>
              <a:buFont typeface="Roboto"/>
              <a:buChar char="●"/>
            </a:pPr>
            <a:r>
              <a:rPr lang="en" sz="1700">
                <a:solidFill>
                  <a:srgbClr val="222222"/>
                </a:solidFill>
                <a:latin typeface="Roboto"/>
                <a:ea typeface="Roboto"/>
                <a:cs typeface="Roboto"/>
                <a:sym typeface="Roboto"/>
              </a:rPr>
              <a:t>A global engineering, construction and consulting company which specializes in infrastructure development for power, oil and gas, water, telecommunications, government, mining, and banking and finance markets.</a:t>
            </a:r>
            <a:endParaRPr sz="1700">
              <a:solidFill>
                <a:srgbClr val="222222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700"/>
              <a:buFont typeface="Roboto"/>
              <a:buChar char="●"/>
            </a:pPr>
            <a:r>
              <a:rPr lang="en" sz="1700">
                <a:solidFill>
                  <a:srgbClr val="222222"/>
                </a:solidFill>
                <a:latin typeface="Roboto"/>
                <a:ea typeface="Roboto"/>
                <a:cs typeface="Roboto"/>
                <a:sym typeface="Roboto"/>
              </a:rPr>
              <a:t>The largest majority employee-owned company in the U.S, and is ranked by Forbes as one of the</a:t>
            </a:r>
            <a:r>
              <a:rPr lang="en" sz="1700">
                <a:solidFill>
                  <a:srgbClr val="222222"/>
                </a:solidFill>
                <a:latin typeface="Roboto"/>
                <a:ea typeface="Roboto"/>
                <a:cs typeface="Roboto"/>
                <a:sym typeface="Roboto"/>
              </a:rPr>
              <a:t> largest privately owned companies.</a:t>
            </a:r>
            <a:endParaRPr sz="1700">
              <a:solidFill>
                <a:srgbClr val="222222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700"/>
              <a:buFont typeface="Roboto"/>
              <a:buChar char="●"/>
            </a:pPr>
            <a:r>
              <a:rPr lang="en" sz="1700">
                <a:solidFill>
                  <a:srgbClr val="222222"/>
                </a:solidFill>
                <a:latin typeface="Roboto"/>
                <a:ea typeface="Roboto"/>
                <a:cs typeface="Roboto"/>
                <a:sym typeface="Roboto"/>
              </a:rPr>
              <a:t>A large amount of its revenues comes from power division.</a:t>
            </a:r>
            <a:endParaRPr sz="1700">
              <a:solidFill>
                <a:srgbClr val="222222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45720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rgbClr val="222222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45720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1700">
              <a:solidFill>
                <a:srgbClr val="22222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4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NREL SAM: Sizing Summary</a:t>
            </a:r>
            <a:endParaRPr/>
          </a:p>
        </p:txBody>
      </p:sp>
      <p:pic>
        <p:nvPicPr>
          <p:cNvPr id="256" name="Google Shape;256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12100" y="3829800"/>
            <a:ext cx="7024074" cy="1313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7" name="Google Shape;257;p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52775" y="159600"/>
            <a:ext cx="6389674" cy="33807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4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Test Results &amp; Evaluations</a:t>
            </a:r>
            <a:endParaRPr/>
          </a:p>
        </p:txBody>
      </p:sp>
      <p:pic>
        <p:nvPicPr>
          <p:cNvPr id="263" name="Google Shape;263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46975" y="1194025"/>
            <a:ext cx="6050050" cy="3622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4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Testing and Evaluation Plan (Substation Design)</a:t>
            </a:r>
            <a:endParaRPr/>
          </a:p>
        </p:txBody>
      </p:sp>
      <p:sp>
        <p:nvSpPr>
          <p:cNvPr id="269" name="Google Shape;269;p4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400"/>
              <a:t>Compliance with NEC and IEEE codes:</a:t>
            </a:r>
            <a:endParaRPr sz="1400"/>
          </a:p>
          <a:p>
            <a:pPr indent="-317500" lvl="0" marL="457200" rtl="0" algn="l">
              <a:spcBef>
                <a:spcPts val="160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Checking design against the codes specified</a:t>
            </a:r>
            <a:endParaRPr sz="1400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Calculating the conductor sizes and the voltage drop according the code. </a:t>
            </a:r>
            <a:endParaRPr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4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Testing and Evaluation Plan (Solar Plant)</a:t>
            </a:r>
            <a:endParaRPr/>
          </a:p>
        </p:txBody>
      </p:sp>
      <p:sp>
        <p:nvSpPr>
          <p:cNvPr id="275" name="Google Shape;275;p4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Compliance with the following NEC codes:</a:t>
            </a:r>
            <a:endParaRPr/>
          </a:p>
          <a:p>
            <a:pPr indent="0" lvl="0" marL="45720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276" name="Google Shape;276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25375" y="1558888"/>
            <a:ext cx="6210300" cy="3381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4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Testing and Evaluation Plan (Substation)</a:t>
            </a:r>
            <a:endParaRPr/>
          </a:p>
        </p:txBody>
      </p:sp>
      <p:sp>
        <p:nvSpPr>
          <p:cNvPr id="282" name="Google Shape;282;p4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Compliance with IEEE 80-2000 Equations and assumptions: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Assuming that the rod length is 20ft</a:t>
            </a:r>
            <a:endParaRPr/>
          </a:p>
          <a:p>
            <a:pPr indent="0" lvl="0" marL="91440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86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50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Deliverables</a:t>
            </a:r>
            <a:endParaRPr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9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51"/>
          <p:cNvSpPr txBox="1"/>
          <p:nvPr>
            <p:ph type="title"/>
          </p:nvPr>
        </p:nvSpPr>
        <p:spPr>
          <a:xfrm>
            <a:off x="269250" y="99050"/>
            <a:ext cx="8520600" cy="622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Man Hour Budget: Fall 2018</a:t>
            </a:r>
            <a:endParaRPr/>
          </a:p>
        </p:txBody>
      </p:sp>
      <p:pic>
        <p:nvPicPr>
          <p:cNvPr id="293" name="Google Shape;293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35275" y="614950"/>
            <a:ext cx="6373175" cy="4445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97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52"/>
          <p:cNvSpPr txBox="1"/>
          <p:nvPr>
            <p:ph type="title"/>
          </p:nvPr>
        </p:nvSpPr>
        <p:spPr>
          <a:xfrm>
            <a:off x="269250" y="99050"/>
            <a:ext cx="8520600" cy="622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Man Hour Budget: Spring 2019</a:t>
            </a:r>
            <a:endParaRPr/>
          </a:p>
        </p:txBody>
      </p:sp>
      <p:pic>
        <p:nvPicPr>
          <p:cNvPr id="299" name="Google Shape;299;p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66975" y="796125"/>
            <a:ext cx="6512349" cy="41171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03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5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Cost of Project</a:t>
            </a:r>
            <a:endParaRPr/>
          </a:p>
        </p:txBody>
      </p:sp>
      <p:pic>
        <p:nvPicPr>
          <p:cNvPr id="305" name="Google Shape;305;p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76000" y="1403450"/>
            <a:ext cx="5991350" cy="2279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09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5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Challenges Faced and Solutions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1" name="Google Shape;311;p54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>
                <a:solidFill>
                  <a:schemeClr val="dk1"/>
                </a:solidFill>
              </a:rPr>
              <a:t>Lack of solar parameter knowledge</a:t>
            </a:r>
            <a:endParaRPr>
              <a:solidFill>
                <a:schemeClr val="dk1"/>
              </a:solidFill>
            </a:endParaRPr>
          </a:p>
          <a:p>
            <a:pPr indent="-317500" lvl="0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-"/>
            </a:pPr>
            <a:r>
              <a:rPr lang="en">
                <a:solidFill>
                  <a:schemeClr val="dk1"/>
                </a:solidFill>
              </a:rPr>
              <a:t>Voltage Drop Calculations</a:t>
            </a:r>
            <a:endParaRPr>
              <a:solidFill>
                <a:schemeClr val="dk1"/>
              </a:solidFill>
            </a:endParaRPr>
          </a:p>
          <a:p>
            <a:pPr indent="-317500" lvl="0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-"/>
            </a:pPr>
            <a:r>
              <a:rPr lang="en">
                <a:solidFill>
                  <a:schemeClr val="dk1"/>
                </a:solidFill>
              </a:rPr>
              <a:t>MPP</a:t>
            </a:r>
            <a:endParaRPr>
              <a:solidFill>
                <a:schemeClr val="dk1"/>
              </a:solidFill>
            </a:endParaRPr>
          </a:p>
          <a:p>
            <a:pPr indent="-3175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>
                <a:solidFill>
                  <a:schemeClr val="dk1"/>
                </a:solidFill>
              </a:rPr>
              <a:t>Protection and Controls design (AutoCAD)</a:t>
            </a:r>
            <a:endParaRPr>
              <a:solidFill>
                <a:schemeClr val="dk1"/>
              </a:solidFill>
            </a:endParaRPr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312" name="Google Shape;312;p54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>
                <a:solidFill>
                  <a:schemeClr val="dk1"/>
                </a:solidFill>
              </a:rPr>
              <a:t>Client and advisor feedback</a:t>
            </a:r>
            <a:endParaRPr>
              <a:solidFill>
                <a:schemeClr val="dk1"/>
              </a:solidFill>
            </a:endParaRPr>
          </a:p>
          <a:p>
            <a:pPr indent="-3175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>
                <a:solidFill>
                  <a:schemeClr val="dk1"/>
                </a:solidFill>
              </a:rPr>
              <a:t>Learned how to use AutoCAD</a:t>
            </a:r>
            <a:endParaRPr>
              <a:solidFill>
                <a:schemeClr val="dk1"/>
              </a:solidFill>
            </a:endParaRPr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Google Shape;94;p19"/>
          <p:cNvPicPr preferRelativeResize="0"/>
          <p:nvPr/>
        </p:nvPicPr>
        <p:blipFill>
          <a:blip r:embed="rId3">
            <a:alphaModFix amt="30000"/>
          </a:blip>
          <a:stretch>
            <a:fillRect/>
          </a:stretch>
        </p:blipFill>
        <p:spPr>
          <a:xfrm>
            <a:off x="0" y="52279"/>
            <a:ext cx="9144001" cy="5038943"/>
          </a:xfrm>
          <a:prstGeom prst="rect">
            <a:avLst/>
          </a:prstGeom>
          <a:noFill/>
          <a:ln>
            <a:noFill/>
          </a:ln>
        </p:spPr>
      </p:pic>
      <p:sp>
        <p:nvSpPr>
          <p:cNvPr id="95" name="Google Shape;95;p19"/>
          <p:cNvSpPr txBox="1"/>
          <p:nvPr>
            <p:ph type="title"/>
          </p:nvPr>
        </p:nvSpPr>
        <p:spPr>
          <a:xfrm>
            <a:off x="311700" y="2164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Problem Statement</a:t>
            </a:r>
            <a:endParaRPr/>
          </a:p>
        </p:txBody>
      </p:sp>
      <p:sp>
        <p:nvSpPr>
          <p:cNvPr id="96" name="Google Shape;96;p19"/>
          <p:cNvSpPr txBox="1"/>
          <p:nvPr>
            <p:ph idx="1" type="body"/>
          </p:nvPr>
        </p:nvSpPr>
        <p:spPr>
          <a:xfrm>
            <a:off x="311700" y="923875"/>
            <a:ext cx="8520600" cy="410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Problem:</a:t>
            </a:r>
            <a:endParaRPr/>
          </a:p>
          <a:p>
            <a:pPr indent="-3175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Provide clean energy for a grid shifting towards renewables to </a:t>
            </a:r>
            <a:r>
              <a:rPr lang="en"/>
              <a:t>decrease</a:t>
            </a:r>
            <a:r>
              <a:rPr lang="en"/>
              <a:t> its dependence on fossil fuels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Solution:</a:t>
            </a:r>
            <a:endParaRPr/>
          </a:p>
          <a:p>
            <a:pPr indent="-3175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Design a 60 MW solar plant that feeds a </a:t>
            </a:r>
            <a:r>
              <a:rPr lang="en"/>
              <a:t>115 kV</a:t>
            </a:r>
            <a:r>
              <a:rPr lang="en"/>
              <a:t>/34.5kV substation</a:t>
            </a:r>
            <a:endParaRPr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16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5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Project Success</a:t>
            </a:r>
            <a:endParaRPr/>
          </a:p>
        </p:txBody>
      </p:sp>
      <p:sp>
        <p:nvSpPr>
          <p:cNvPr id="318" name="Google Shape;318;p55"/>
          <p:cNvSpPr txBox="1"/>
          <p:nvPr/>
        </p:nvSpPr>
        <p:spPr>
          <a:xfrm>
            <a:off x="903900" y="1797150"/>
            <a:ext cx="7336200" cy="855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9" name="Google Shape;319;p55"/>
          <p:cNvSpPr txBox="1"/>
          <p:nvPr/>
        </p:nvSpPr>
        <p:spPr>
          <a:xfrm>
            <a:off x="903900" y="1214850"/>
            <a:ext cx="7336200" cy="329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Submitted all deliverables on time with satisfaction from client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Learned a lot about solar power plant and substation design 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If implemented, project would decrease the grid’s dependence on fossil fuels </a:t>
            </a:r>
            <a:endParaRPr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23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5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Future Work</a:t>
            </a:r>
            <a:endParaRPr/>
          </a:p>
        </p:txBody>
      </p:sp>
      <p:sp>
        <p:nvSpPr>
          <p:cNvPr id="325" name="Google Shape;325;p5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Adoption of project</a:t>
            </a:r>
            <a:endParaRPr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29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5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Conclusion &amp; Lesson Learned </a:t>
            </a:r>
            <a:endParaRPr/>
          </a:p>
        </p:txBody>
      </p:sp>
      <p:sp>
        <p:nvSpPr>
          <p:cNvPr id="331" name="Google Shape;331;p57"/>
          <p:cNvSpPr txBox="1"/>
          <p:nvPr>
            <p:ph idx="1" type="body"/>
          </p:nvPr>
        </p:nvSpPr>
        <p:spPr>
          <a:xfrm>
            <a:off x="311700" y="11122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Design process and documentation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Importance of NEC and IEEE codes</a:t>
            </a:r>
            <a:endParaRPr/>
          </a:p>
          <a:p>
            <a:pPr indent="0" lvl="0" marL="1371600" rtl="0" algn="l">
              <a:lnSpc>
                <a:spcPct val="15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1371600" rtl="0" algn="l">
              <a:lnSpc>
                <a:spcPct val="15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35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58"/>
          <p:cNvSpPr txBox="1"/>
          <p:nvPr>
            <p:ph type="ctrTitle"/>
          </p:nvPr>
        </p:nvSpPr>
        <p:spPr>
          <a:xfrm>
            <a:off x="311708" y="13541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1500"/>
              </a:spcBef>
              <a:spcAft>
                <a:spcPts val="0"/>
              </a:spcAft>
              <a:buNone/>
            </a:pPr>
            <a:r>
              <a:rPr lang="en" sz="4800"/>
              <a:t>Thank You For Listening!</a:t>
            </a:r>
            <a:endParaRPr sz="4800"/>
          </a:p>
          <a:p>
            <a:pPr indent="0" lvl="0" marL="0" rtl="0" algn="ctr">
              <a:spcBef>
                <a:spcPts val="1500"/>
              </a:spcBef>
              <a:spcAft>
                <a:spcPts val="800"/>
              </a:spcAft>
              <a:buNone/>
            </a:pPr>
            <a:r>
              <a:rPr lang="en"/>
              <a:t>Any Questions?</a:t>
            </a:r>
            <a:endParaRPr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40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5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Work Cited</a:t>
            </a:r>
            <a:endParaRPr/>
          </a:p>
        </p:txBody>
      </p:sp>
      <p:sp>
        <p:nvSpPr>
          <p:cNvPr id="342" name="Google Shape;342;p59"/>
          <p:cNvSpPr txBox="1"/>
          <p:nvPr>
            <p:ph idx="1" type="body"/>
          </p:nvPr>
        </p:nvSpPr>
        <p:spPr>
          <a:xfrm>
            <a:off x="353025" y="101772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21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Times New Roman"/>
              <a:buAutoNum type="arabicPeriod"/>
            </a:pPr>
            <a:r>
              <a:rPr i="1" lang="en" sz="1000">
                <a:latin typeface="Times New Roman"/>
                <a:ea typeface="Times New Roman"/>
                <a:cs typeface="Times New Roman"/>
                <a:sym typeface="Times New Roman"/>
              </a:rPr>
              <a:t>Irish Solar Energy Association</a:t>
            </a:r>
            <a:r>
              <a:rPr lang="en" sz="1000">
                <a:latin typeface="Times New Roman"/>
                <a:ea typeface="Times New Roman"/>
                <a:cs typeface="Times New Roman"/>
                <a:sym typeface="Times New Roman"/>
              </a:rPr>
              <a:t>. [Online]. Available: http://irishsolarenergy.org/solar-energy.</a:t>
            </a:r>
            <a:endParaRPr sz="10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921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Times New Roman"/>
              <a:buAutoNum type="arabicPeriod"/>
            </a:pPr>
            <a:r>
              <a:rPr i="1" lang="en" sz="1000">
                <a:latin typeface="Times New Roman"/>
                <a:ea typeface="Times New Roman"/>
                <a:cs typeface="Times New Roman"/>
                <a:sym typeface="Times New Roman"/>
              </a:rPr>
              <a:t>Power Xpert Solar 1500/1650 kW Inverters</a:t>
            </a:r>
            <a:r>
              <a:rPr lang="en" sz="1000">
                <a:latin typeface="Times New Roman"/>
                <a:ea typeface="Times New Roman"/>
                <a:cs typeface="Times New Roman"/>
                <a:sym typeface="Times New Roman"/>
              </a:rPr>
              <a:t>. [Online]. Available: https://www.eaton.com/SEAsia/ProductsSolutions/Electrical/ProductsServices/PowerDistributionComponents/SolarSwitchesInverters/S1500_1650/index.htm.</a:t>
            </a:r>
            <a:endParaRPr sz="10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921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Times New Roman"/>
              <a:buAutoNum type="arabicPeriod"/>
            </a:pPr>
            <a:r>
              <a:rPr lang="en" sz="1000">
                <a:latin typeface="Times New Roman"/>
                <a:ea typeface="Times New Roman"/>
                <a:cs typeface="Times New Roman"/>
                <a:sym typeface="Times New Roman"/>
              </a:rPr>
              <a:t>“Atonix Digital using predictive analytics to tackle Black &amp;amp; Veatch first, then world,” </a:t>
            </a:r>
            <a:r>
              <a:rPr i="1" lang="en" sz="1000">
                <a:latin typeface="Times New Roman"/>
                <a:ea typeface="Times New Roman"/>
                <a:cs typeface="Times New Roman"/>
                <a:sym typeface="Times New Roman"/>
              </a:rPr>
              <a:t>Startland News</a:t>
            </a:r>
            <a:r>
              <a:rPr lang="en" sz="1000">
                <a:latin typeface="Times New Roman"/>
                <a:ea typeface="Times New Roman"/>
                <a:cs typeface="Times New Roman"/>
                <a:sym typeface="Times New Roman"/>
              </a:rPr>
              <a:t>, 15-Feb-2019. [Online]. Available: https://www.startlandnews.com/2019/02/atonix-digital-black-veatch.</a:t>
            </a:r>
            <a:endParaRPr sz="10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921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Times New Roman"/>
              <a:buAutoNum type="arabicPeriod"/>
            </a:pPr>
            <a:r>
              <a:rPr lang="en" sz="1000">
                <a:latin typeface="Times New Roman"/>
                <a:ea typeface="Times New Roman"/>
                <a:cs typeface="Times New Roman"/>
                <a:sym typeface="Times New Roman"/>
              </a:rPr>
              <a:t>“Black &amp;amp; Veatch,” </a:t>
            </a:r>
            <a:r>
              <a:rPr i="1" lang="en" sz="1000">
                <a:latin typeface="Times New Roman"/>
                <a:ea typeface="Times New Roman"/>
                <a:cs typeface="Times New Roman"/>
                <a:sym typeface="Times New Roman"/>
              </a:rPr>
              <a:t>Black &amp;amp; Veatch</a:t>
            </a:r>
            <a:r>
              <a:rPr lang="en" sz="1000">
                <a:latin typeface="Times New Roman"/>
                <a:ea typeface="Times New Roman"/>
                <a:cs typeface="Times New Roman"/>
                <a:sym typeface="Times New Roman"/>
              </a:rPr>
              <a:t>. [Online]. Available: https://www.bv.com/.</a:t>
            </a:r>
            <a:endParaRPr sz="10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921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Times New Roman"/>
              <a:buAutoNum type="arabicPeriod"/>
            </a:pPr>
            <a:r>
              <a:rPr lang="en" sz="1000">
                <a:latin typeface="Times New Roman"/>
                <a:ea typeface="Times New Roman"/>
                <a:cs typeface="Times New Roman"/>
                <a:sym typeface="Times New Roman"/>
              </a:rPr>
              <a:t>“Hanwha Q CELLS,” </a:t>
            </a:r>
            <a:r>
              <a:rPr i="1" lang="en" sz="1000">
                <a:latin typeface="Times New Roman"/>
                <a:ea typeface="Times New Roman"/>
                <a:cs typeface="Times New Roman"/>
                <a:sym typeface="Times New Roman"/>
              </a:rPr>
              <a:t>Hanwha Q CELLS</a:t>
            </a:r>
            <a:r>
              <a:rPr lang="en" sz="1000">
                <a:latin typeface="Times New Roman"/>
                <a:ea typeface="Times New Roman"/>
                <a:cs typeface="Times New Roman"/>
                <a:sym typeface="Times New Roman"/>
              </a:rPr>
              <a:t>. [Online]. Available: https://www.hanwha-qcells.com/.</a:t>
            </a:r>
            <a:endParaRPr sz="10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921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Times New Roman"/>
              <a:buAutoNum type="arabicPeriod"/>
            </a:pPr>
            <a:r>
              <a:rPr lang="en" sz="1000">
                <a:latin typeface="Times New Roman"/>
                <a:ea typeface="Times New Roman"/>
                <a:cs typeface="Times New Roman"/>
                <a:sym typeface="Times New Roman"/>
              </a:rPr>
              <a:t>Kronsbein, “Hungary's largest solar power plant is now operational,” </a:t>
            </a:r>
            <a:r>
              <a:rPr i="1" lang="en" sz="1000">
                <a:latin typeface="Times New Roman"/>
                <a:ea typeface="Times New Roman"/>
                <a:cs typeface="Times New Roman"/>
                <a:sym typeface="Times New Roman"/>
              </a:rPr>
              <a:t>Sun &amp;amp; Wind Energy</a:t>
            </a:r>
            <a:r>
              <a:rPr lang="en" sz="1000">
                <a:latin typeface="Times New Roman"/>
                <a:ea typeface="Times New Roman"/>
                <a:cs typeface="Times New Roman"/>
                <a:sym typeface="Times New Roman"/>
              </a:rPr>
              <a:t>, 23-Oct-2015. [Online]. Available: http://www.sunwindenergy.com/photovoltaics/hungarys-largest-solar-power-plant-now-operational.</a:t>
            </a:r>
            <a:endParaRPr sz="10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921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Times New Roman"/>
              <a:buAutoNum type="arabicPeriod"/>
            </a:pPr>
            <a:r>
              <a:rPr lang="en" sz="1000">
                <a:latin typeface="Times New Roman"/>
                <a:ea typeface="Times New Roman"/>
                <a:cs typeface="Times New Roman"/>
                <a:sym typeface="Times New Roman"/>
              </a:rPr>
              <a:t>SolarBOS, “Disconnect Combiners,” </a:t>
            </a:r>
            <a:r>
              <a:rPr i="1" lang="en" sz="1000">
                <a:latin typeface="Times New Roman"/>
                <a:ea typeface="Times New Roman"/>
                <a:cs typeface="Times New Roman"/>
                <a:sym typeface="Times New Roman"/>
              </a:rPr>
              <a:t>SolarBOS</a:t>
            </a:r>
            <a:r>
              <a:rPr lang="en" sz="1000">
                <a:latin typeface="Times New Roman"/>
                <a:ea typeface="Times New Roman"/>
                <a:cs typeface="Times New Roman"/>
                <a:sym typeface="Times New Roman"/>
              </a:rPr>
              <a:t>, 01-Jan-1970. [Online]. Available: http://www.solarbos.com/Disconnect-Combiners.</a:t>
            </a:r>
            <a:endParaRPr i="1" sz="10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0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0"/>
              <a:t>System Design</a:t>
            </a:r>
            <a:endParaRPr sz="500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Conceptual Sketch</a:t>
            </a:r>
            <a:endParaRPr/>
          </a:p>
        </p:txBody>
      </p:sp>
      <p:pic>
        <p:nvPicPr>
          <p:cNvPr id="107" name="Google Shape;107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21725" y="1017725"/>
            <a:ext cx="5805211" cy="3973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System Block Diagram</a:t>
            </a:r>
            <a:endParaRPr/>
          </a:p>
        </p:txBody>
      </p:sp>
      <p:pic>
        <p:nvPicPr>
          <p:cNvPr id="113" name="Google Shape;113;p22"/>
          <p:cNvPicPr preferRelativeResize="0"/>
          <p:nvPr/>
        </p:nvPicPr>
        <p:blipFill rotWithShape="1">
          <a:blip r:embed="rId3">
            <a:alphaModFix/>
          </a:blip>
          <a:srcRect b="12251" l="6110" r="6093" t="10742"/>
          <a:stretch/>
        </p:blipFill>
        <p:spPr>
          <a:xfrm>
            <a:off x="420850" y="1687313"/>
            <a:ext cx="8302301" cy="1768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Functional Requirements</a:t>
            </a:r>
            <a:endParaRPr/>
          </a:p>
        </p:txBody>
      </p:sp>
      <p:sp>
        <p:nvSpPr>
          <p:cNvPr id="119" name="Google Shape;119;p23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Solar farm parameters</a:t>
            </a:r>
            <a:endParaRPr sz="1800"/>
          </a:p>
          <a:p>
            <a:pPr indent="-342900" lvl="0" marL="9144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 sz="1800"/>
              <a:t>DC Voltage: 1000 V</a:t>
            </a:r>
            <a:endParaRPr sz="1800"/>
          </a:p>
          <a:p>
            <a:pPr indent="-342900" lvl="0" marL="9144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 sz="1800"/>
              <a:t>Inverter: Eaton 1666kW</a:t>
            </a:r>
            <a:endParaRPr sz="1800"/>
          </a:p>
          <a:p>
            <a:pPr indent="-342900" lvl="0" marL="9144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 sz="1800"/>
              <a:t>Panel: Hanwha 325W</a:t>
            </a:r>
            <a:endParaRPr sz="1800"/>
          </a:p>
          <a:p>
            <a:pPr indent="-342900" lvl="0" marL="9144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 sz="1800"/>
              <a:t>ILR: 1.30</a:t>
            </a:r>
            <a:endParaRPr sz="1800"/>
          </a:p>
          <a:p>
            <a:pPr indent="-342900" lvl="0" marL="9144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 sz="1800"/>
              <a:t>Fixed rack system</a:t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Project scope document</a:t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 sz="1800">
                <a:solidFill>
                  <a:schemeClr val="dk1"/>
                </a:solidFill>
              </a:rPr>
              <a:t>NEC requirements</a:t>
            </a:r>
            <a:endParaRPr sz="1800"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 sz="1800">
                <a:solidFill>
                  <a:schemeClr val="dk1"/>
                </a:solidFill>
              </a:rPr>
              <a:t>IEEE requirements</a:t>
            </a:r>
            <a:endParaRPr sz="1800"/>
          </a:p>
          <a:p>
            <a:pPr indent="0" lvl="0" marL="137160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180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2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Non-Functional Requirements</a:t>
            </a:r>
            <a:endParaRPr/>
          </a:p>
        </p:txBody>
      </p:sp>
      <p:sp>
        <p:nvSpPr>
          <p:cNvPr id="125" name="Google Shape;125;p24"/>
          <p:cNvSpPr txBox="1"/>
          <p:nvPr>
            <p:ph idx="2" type="body"/>
          </p:nvPr>
        </p:nvSpPr>
        <p:spPr>
          <a:xfrm>
            <a:off x="607250" y="1152475"/>
            <a:ext cx="82251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>
                <a:solidFill>
                  <a:schemeClr val="dk1"/>
                </a:solidFill>
              </a:rPr>
              <a:t>Location</a:t>
            </a:r>
            <a:endParaRPr sz="1800"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 sz="1800">
                <a:solidFill>
                  <a:schemeClr val="dk1"/>
                </a:solidFill>
              </a:rPr>
              <a:t>Cost effectiveness</a:t>
            </a:r>
            <a:endParaRPr sz="1800"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 sz="1800">
                <a:solidFill>
                  <a:schemeClr val="dk1"/>
                </a:solidFill>
              </a:rPr>
              <a:t>Man-hour budget</a:t>
            </a:r>
            <a:endParaRPr sz="18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